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6627" y="481075"/>
            <a:ext cx="6238240" cy="16783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08225" marR="2303780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algn="l" rtl="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Analysis </a:t>
            </a:r>
            <a:r>
              <a:rPr sz="1400" b="1" dirty="0">
                <a:latin typeface="Times New Roman"/>
                <a:cs typeface="Times New Roman"/>
              </a:rPr>
              <a:t>of the </a:t>
            </a:r>
            <a:r>
              <a:rPr sz="1400" b="1" spc="-5" dirty="0">
                <a:latin typeface="Times New Roman"/>
                <a:cs typeface="Times New Roman"/>
              </a:rPr>
              <a:t>Radiative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Field</a:t>
            </a:r>
            <a:endParaRPr sz="1400">
              <a:latin typeface="Times New Roman"/>
              <a:cs typeface="Times New Roman"/>
            </a:endParaRPr>
          </a:p>
          <a:p>
            <a:pPr marL="12700" indent="441959" algn="l" rtl="0">
              <a:lnSpc>
                <a:spcPct val="100000"/>
              </a:lnSpc>
              <a:spcBef>
                <a:spcPts val="745"/>
              </a:spcBef>
            </a:pP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elementary doublet of length </a:t>
            </a:r>
            <a:r>
              <a:rPr sz="1400" dirty="0">
                <a:latin typeface="Times New Roman"/>
                <a:cs typeface="Times New Roman"/>
              </a:rPr>
              <a:t>dl </a:t>
            </a:r>
            <a:r>
              <a:rPr sz="1400" spc="-5" dirty="0">
                <a:latin typeface="Times New Roman"/>
                <a:cs typeface="Times New Roman"/>
              </a:rPr>
              <a:t>such that </a:t>
            </a:r>
            <a:r>
              <a:rPr sz="1400" dirty="0">
                <a:latin typeface="Cambria Math"/>
                <a:cs typeface="Cambria Math"/>
              </a:rPr>
              <a:t>𝑑𝑙 ≪ </a:t>
            </a:r>
            <a:r>
              <a:rPr sz="1400" spc="-5" dirty="0">
                <a:latin typeface="Cambria Math"/>
                <a:cs typeface="Cambria Math"/>
              </a:rPr>
              <a:t>(approximately </a:t>
            </a:r>
            <a:r>
              <a:rPr sz="1400" dirty="0">
                <a:latin typeface="Cambria Math"/>
                <a:cs typeface="Cambria Math"/>
              </a:rPr>
              <a:t>dl</a:t>
            </a:r>
            <a:r>
              <a:rPr sz="1400" spc="130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12700" marR="5715" algn="l" rtl="0">
              <a:lnSpc>
                <a:spcPct val="144300"/>
              </a:lnSpc>
              <a:spcBef>
                <a:spcPts val="35"/>
              </a:spcBef>
              <a:tabLst>
                <a:tab pos="507365" algn="l"/>
                <a:tab pos="1118235" algn="l"/>
                <a:tab pos="1607185" algn="l"/>
                <a:tab pos="2362835" algn="l"/>
                <a:tab pos="2948305" algn="l"/>
                <a:tab pos="3747135" algn="l"/>
                <a:tab pos="4580890" algn="l"/>
                <a:tab pos="4870450" algn="l"/>
                <a:tab pos="5114290" algn="l"/>
                <a:tab pos="6075045" algn="l"/>
              </a:tabLst>
            </a:pPr>
            <a:r>
              <a:rPr sz="1400" dirty="0">
                <a:latin typeface="Cambria Math"/>
                <a:cs typeface="Cambria Math"/>
              </a:rPr>
              <a:t>0.1λ.	</a:t>
            </a:r>
            <a:r>
              <a:rPr sz="1400" spc="-5" dirty="0">
                <a:latin typeface="Cambria Math"/>
                <a:cs typeface="Cambria Math"/>
              </a:rPr>
              <a:t>H</a:t>
            </a:r>
            <a:r>
              <a:rPr sz="1400" dirty="0">
                <a:latin typeface="Cambria Math"/>
                <a:cs typeface="Cambria Math"/>
              </a:rPr>
              <a:t>e</a:t>
            </a:r>
            <a:r>
              <a:rPr sz="1400" spc="-5" dirty="0">
                <a:latin typeface="Cambria Math"/>
                <a:cs typeface="Cambria Math"/>
              </a:rPr>
              <a:t>n</a:t>
            </a:r>
            <a:r>
              <a:rPr sz="1400" dirty="0">
                <a:latin typeface="Cambria Math"/>
                <a:cs typeface="Cambria Math"/>
              </a:rPr>
              <a:t>ce	s</a:t>
            </a:r>
            <a:r>
              <a:rPr sz="1400" spc="-15" dirty="0">
                <a:latin typeface="Cambria Math"/>
                <a:cs typeface="Cambria Math"/>
              </a:rPr>
              <a:t>u</a:t>
            </a:r>
            <a:r>
              <a:rPr sz="1400" dirty="0">
                <a:latin typeface="Cambria Math"/>
                <a:cs typeface="Cambria Math"/>
              </a:rPr>
              <a:t>ch	</a:t>
            </a:r>
            <a:r>
              <a:rPr sz="1400" spc="-5" dirty="0">
                <a:latin typeface="Cambria Math"/>
                <a:cs typeface="Cambria Math"/>
              </a:rPr>
              <a:t>an</a:t>
            </a:r>
            <a:r>
              <a:rPr sz="1400" dirty="0">
                <a:latin typeface="Cambria Math"/>
                <a:cs typeface="Cambria Math"/>
              </a:rPr>
              <a:t>te</a:t>
            </a:r>
            <a:r>
              <a:rPr sz="1400" spc="-5" dirty="0">
                <a:latin typeface="Cambria Math"/>
                <a:cs typeface="Cambria Math"/>
              </a:rPr>
              <a:t>nn</a:t>
            </a:r>
            <a:r>
              <a:rPr sz="1400" dirty="0">
                <a:latin typeface="Cambria Math"/>
                <a:cs typeface="Cambria Math"/>
              </a:rPr>
              <a:t>a	c</a:t>
            </a:r>
            <a:r>
              <a:rPr sz="1400" spc="-5" dirty="0">
                <a:latin typeface="Cambria Math"/>
                <a:cs typeface="Cambria Math"/>
              </a:rPr>
              <a:t>a</a:t>
            </a:r>
            <a:r>
              <a:rPr sz="1400" spc="-15" dirty="0">
                <a:latin typeface="Cambria Math"/>
                <a:cs typeface="Cambria Math"/>
              </a:rPr>
              <a:t>l</a:t>
            </a:r>
            <a:r>
              <a:rPr sz="1400" spc="-5" dirty="0">
                <a:latin typeface="Cambria Math"/>
                <a:cs typeface="Cambria Math"/>
              </a:rPr>
              <a:t>le</a:t>
            </a:r>
            <a:r>
              <a:rPr sz="1400" dirty="0">
                <a:latin typeface="Cambria Math"/>
                <a:cs typeface="Cambria Math"/>
              </a:rPr>
              <a:t>d	</a:t>
            </a:r>
            <a:r>
              <a:rPr sz="1400" spc="-5" dirty="0">
                <a:latin typeface="Cambria Math"/>
                <a:cs typeface="Cambria Math"/>
              </a:rPr>
              <a:t>H</a:t>
            </a:r>
            <a:r>
              <a:rPr sz="1400" dirty="0">
                <a:latin typeface="Cambria Math"/>
                <a:cs typeface="Cambria Math"/>
              </a:rPr>
              <a:t>e</a:t>
            </a:r>
            <a:r>
              <a:rPr sz="1400" spc="-10" dirty="0">
                <a:latin typeface="Cambria Math"/>
                <a:cs typeface="Cambria Math"/>
              </a:rPr>
              <a:t>r</a:t>
            </a:r>
            <a:r>
              <a:rPr sz="1400" dirty="0">
                <a:latin typeface="Cambria Math"/>
                <a:cs typeface="Cambria Math"/>
              </a:rPr>
              <a:t>tzian	</a:t>
            </a:r>
            <a:r>
              <a:rPr sz="1400" spc="-5" dirty="0">
                <a:latin typeface="Cambria Math"/>
                <a:cs typeface="Cambria Math"/>
              </a:rPr>
              <a:t>a</a:t>
            </a:r>
            <a:r>
              <a:rPr sz="1400" spc="-20" dirty="0">
                <a:latin typeface="Cambria Math"/>
                <a:cs typeface="Cambria Math"/>
              </a:rPr>
              <a:t>n</a:t>
            </a:r>
            <a:r>
              <a:rPr sz="1400" dirty="0">
                <a:latin typeface="Cambria Math"/>
                <a:cs typeface="Cambria Math"/>
              </a:rPr>
              <a:t>te</a:t>
            </a:r>
            <a:r>
              <a:rPr sz="1400" spc="-5" dirty="0">
                <a:latin typeface="Cambria Math"/>
                <a:cs typeface="Cambria Math"/>
              </a:rPr>
              <a:t>nna</a:t>
            </a:r>
            <a:r>
              <a:rPr sz="1400" dirty="0">
                <a:latin typeface="Cambria Math"/>
                <a:cs typeface="Cambria Math"/>
              </a:rPr>
              <a:t>)	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dirty="0">
                <a:latin typeface="Cambria Math"/>
                <a:cs typeface="Cambria Math"/>
              </a:rPr>
              <a:t>λ	</a:t>
            </a:r>
            <a:r>
              <a:rPr sz="1400" dirty="0">
                <a:latin typeface="Times New Roman"/>
                <a:cs typeface="Times New Roman"/>
              </a:rPr>
              <a:t>=	</a:t>
            </a:r>
            <a:r>
              <a:rPr sz="1400" spc="-10" dirty="0">
                <a:latin typeface="Times New Roman"/>
                <a:cs typeface="Times New Roman"/>
              </a:rPr>
              <a:t>w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v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l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g</a:t>
            </a: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h	of  </a:t>
            </a:r>
            <a:r>
              <a:rPr sz="1400" spc="-5" dirty="0">
                <a:latin typeface="Times New Roman"/>
                <a:cs typeface="Times New Roman"/>
              </a:rPr>
              <a:t>electromagnetic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radiation)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4470628"/>
            <a:ext cx="6236970" cy="2179443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851025" algn="just" rtl="0">
              <a:lnSpc>
                <a:spcPct val="100000"/>
              </a:lnSpc>
              <a:spcBef>
                <a:spcPts val="84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</a:t>
            </a:r>
            <a:r>
              <a:rPr sz="1400" b="1" dirty="0">
                <a:latin typeface="Times New Roman"/>
                <a:cs typeface="Times New Roman"/>
              </a:rPr>
              <a:t>(1):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elementary doublet.</a:t>
            </a:r>
            <a:endParaRPr sz="1400">
              <a:latin typeface="Times New Roman"/>
              <a:cs typeface="Times New Roman"/>
            </a:endParaRPr>
          </a:p>
          <a:p>
            <a:pPr marL="12700" marR="5080" indent="441959" algn="just" rtl="0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This means that the time taken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signal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travel, across the current element  </a:t>
            </a:r>
            <a:r>
              <a:rPr sz="1400" i="1" dirty="0">
                <a:latin typeface="Times New Roman"/>
                <a:cs typeface="Times New Roman"/>
              </a:rPr>
              <a:t>(dl</a:t>
            </a:r>
            <a:r>
              <a:rPr sz="1400" b="1" i="1" dirty="0">
                <a:latin typeface="Times New Roman"/>
                <a:cs typeface="Times New Roman"/>
              </a:rPr>
              <a:t>/</a:t>
            </a:r>
            <a:r>
              <a:rPr sz="1400" i="1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) is </a:t>
            </a:r>
            <a:r>
              <a:rPr sz="1400" spc="-5" dirty="0">
                <a:latin typeface="Times New Roman"/>
                <a:cs typeface="Times New Roman"/>
              </a:rPr>
              <a:t>very much less than the signal period. Thus, the current may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assumed  uniform </a:t>
            </a:r>
            <a:r>
              <a:rPr sz="1400" dirty="0">
                <a:latin typeface="Times New Roman"/>
                <a:cs typeface="Times New Roman"/>
              </a:rPr>
              <a:t>all </a:t>
            </a:r>
            <a:r>
              <a:rPr sz="1400" spc="-5" dirty="0">
                <a:latin typeface="Times New Roman"/>
                <a:cs typeface="Times New Roman"/>
              </a:rPr>
              <a:t>along the length </a:t>
            </a:r>
            <a:r>
              <a:rPr sz="1400" i="1" dirty="0">
                <a:latin typeface="Times New Roman"/>
                <a:cs typeface="Times New Roman"/>
              </a:rPr>
              <a:t>dl.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also, </a:t>
            </a:r>
            <a:r>
              <a:rPr sz="1400" spc="-5" dirty="0">
                <a:latin typeface="Times New Roman"/>
                <a:cs typeface="Times New Roman"/>
              </a:rPr>
              <a:t>that the end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such that </a:t>
            </a:r>
            <a:r>
              <a:rPr sz="1400" spc="1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current has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uniform </a:t>
            </a:r>
            <a:r>
              <a:rPr sz="1400" dirty="0">
                <a:latin typeface="Times New Roman"/>
                <a:cs typeface="Times New Roman"/>
              </a:rPr>
              <a:t>value </a:t>
            </a:r>
            <a:r>
              <a:rPr sz="1400" spc="-5" dirty="0">
                <a:latin typeface="Times New Roman"/>
                <a:cs typeface="Times New Roman"/>
              </a:rPr>
              <a:t>throughout its length. Since the doublet carries current, it </a:t>
            </a:r>
            <a:r>
              <a:rPr sz="1400" dirty="0">
                <a:latin typeface="Times New Roman"/>
                <a:cs typeface="Times New Roman"/>
              </a:rPr>
              <a:t>can be  </a:t>
            </a:r>
            <a:r>
              <a:rPr sz="1400" spc="-5" dirty="0">
                <a:latin typeface="Times New Roman"/>
                <a:cs typeface="Times New Roman"/>
              </a:rPr>
              <a:t>regarded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Faraday's current element and therefore is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induction field due to  current.</a:t>
            </a:r>
            <a:endParaRPr sz="1400">
              <a:latin typeface="Times New Roman"/>
              <a:cs typeface="Times New Roman"/>
            </a:endParaRPr>
          </a:p>
          <a:p>
            <a:pPr marL="553720" algn="just" rtl="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Magnetic potential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distance </a:t>
            </a:r>
            <a:r>
              <a:rPr sz="1400" dirty="0">
                <a:latin typeface="Times New Roman"/>
                <a:cs typeface="Times New Roman"/>
              </a:rPr>
              <a:t>r </a:t>
            </a:r>
            <a:r>
              <a:rPr sz="1400" spc="-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this </a:t>
            </a:r>
            <a:r>
              <a:rPr sz="1400" spc="-5" dirty="0">
                <a:latin typeface="Times New Roman"/>
                <a:cs typeface="Times New Roman"/>
              </a:rPr>
              <a:t>current element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1868" y="7745729"/>
            <a:ext cx="6209665" cy="1242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848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current 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doublet oscillatory with frequency </a:t>
            </a:r>
            <a:r>
              <a:rPr sz="1400" dirty="0">
                <a:latin typeface="Cambria Math"/>
                <a:cs typeface="Cambria Math"/>
              </a:rPr>
              <a:t>𝜔 =</a:t>
            </a:r>
            <a:r>
              <a:rPr sz="1400" spc="-110" dirty="0">
                <a:latin typeface="Cambria Math"/>
                <a:cs typeface="Cambria Math"/>
              </a:rPr>
              <a:t> </a:t>
            </a:r>
            <a:r>
              <a:rPr sz="1400" spc="-5" dirty="0">
                <a:latin typeface="Cambria Math"/>
                <a:cs typeface="Cambria Math"/>
              </a:rPr>
              <a:t>2𝜋𝑓</a:t>
            </a:r>
            <a:endParaRPr sz="1400">
              <a:latin typeface="Cambria Math"/>
              <a:cs typeface="Cambria Math"/>
            </a:endParaRPr>
          </a:p>
          <a:p>
            <a:pPr algn="l" rtl="0"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 indent="525780" algn="l" rtl="0">
              <a:lnSpc>
                <a:spcPct val="143600"/>
              </a:lnSpc>
              <a:spcBef>
                <a:spcPts val="1235"/>
              </a:spcBef>
            </a:pPr>
            <a:r>
              <a:rPr sz="1400" spc="-5" dirty="0">
                <a:latin typeface="Times New Roman"/>
                <a:cs typeface="Times New Roman"/>
              </a:rPr>
              <a:t>There will </a:t>
            </a:r>
            <a:r>
              <a:rPr sz="1400" dirty="0">
                <a:latin typeface="Times New Roman"/>
                <a:cs typeface="Times New Roman"/>
              </a:rPr>
              <a:t>be a </a:t>
            </a:r>
            <a:r>
              <a:rPr sz="1400" spc="-10" dirty="0">
                <a:latin typeface="Times New Roman"/>
                <a:cs typeface="Times New Roman"/>
              </a:rPr>
              <a:t>time </a:t>
            </a:r>
            <a:r>
              <a:rPr sz="1400" dirty="0">
                <a:latin typeface="Times New Roman"/>
                <a:cs typeface="Times New Roman"/>
              </a:rPr>
              <a:t>lag </a:t>
            </a:r>
            <a:r>
              <a:rPr sz="1400" i="1" spc="30" dirty="0">
                <a:latin typeface="Times New Roman"/>
                <a:cs typeface="Times New Roman"/>
              </a:rPr>
              <a:t>r/c </a:t>
            </a:r>
            <a:r>
              <a:rPr sz="1400" dirty="0">
                <a:latin typeface="Times New Roman"/>
                <a:cs typeface="Times New Roman"/>
              </a:rPr>
              <a:t>[c is </a:t>
            </a:r>
            <a:r>
              <a:rPr sz="1400" spc="-5" dirty="0">
                <a:latin typeface="Times New Roman"/>
                <a:cs typeface="Times New Roman"/>
              </a:rPr>
              <a:t>the velocity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electromagnetic propagation] 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point </a:t>
            </a:r>
            <a:r>
              <a:rPr sz="1400" dirty="0">
                <a:latin typeface="Times New Roman"/>
                <a:cs typeface="Times New Roman"/>
              </a:rPr>
              <a:t>P, </a:t>
            </a:r>
            <a:r>
              <a:rPr sz="1400" spc="-5" dirty="0">
                <a:latin typeface="Times New Roman"/>
                <a:cs typeface="Times New Roman"/>
              </a:rPr>
              <a:t>so that we may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write:-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32681" y="2575737"/>
            <a:ext cx="1729875" cy="1615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97065" y="7092360"/>
            <a:ext cx="1262151" cy="506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65932" y="8081771"/>
            <a:ext cx="1353312" cy="2865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86967" y="9149664"/>
            <a:ext cx="1438275" cy="43781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3419" y="2045563"/>
            <a:ext cx="6263640" cy="9074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 indent="445134" algn="just" rtl="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Referring to figure (1), current element </a:t>
            </a:r>
            <a:r>
              <a:rPr sz="1400" i="1" dirty="0">
                <a:latin typeface="Times New Roman"/>
                <a:cs typeface="Times New Roman"/>
              </a:rPr>
              <a:t>dl </a:t>
            </a:r>
            <a:r>
              <a:rPr sz="1400" spc="-5" dirty="0">
                <a:latin typeface="Times New Roman"/>
                <a:cs typeface="Times New Roman"/>
              </a:rPr>
              <a:t>is symmetrically placed about the  origin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its axis along the </a:t>
            </a:r>
            <a:r>
              <a:rPr sz="1400" dirty="0">
                <a:latin typeface="Times New Roman"/>
                <a:cs typeface="Times New Roman"/>
              </a:rPr>
              <a:t>z </a:t>
            </a:r>
            <a:r>
              <a:rPr sz="1400" spc="-5" dirty="0">
                <a:latin typeface="Times New Roman"/>
                <a:cs typeface="Times New Roman"/>
              </a:rPr>
              <a:t>axis, the </a:t>
            </a:r>
            <a:r>
              <a:rPr sz="1400" spc="5" dirty="0">
                <a:latin typeface="Times New Roman"/>
                <a:cs typeface="Times New Roman"/>
              </a:rPr>
              <a:t>current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element has only </a:t>
            </a:r>
            <a:r>
              <a:rPr sz="1400" dirty="0">
                <a:latin typeface="Times New Roman"/>
                <a:cs typeface="Times New Roman"/>
              </a:rPr>
              <a:t>a z-  </a:t>
            </a:r>
            <a:r>
              <a:rPr sz="1400" spc="-5" dirty="0">
                <a:latin typeface="Times New Roman"/>
                <a:cs typeface="Times New Roman"/>
              </a:rPr>
              <a:t>component, </a:t>
            </a:r>
            <a:r>
              <a:rPr sz="1400" i="1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also </a:t>
            </a:r>
            <a:r>
              <a:rPr sz="1400" spc="-1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i="1" spc="-5" dirty="0">
                <a:latin typeface="Times New Roman"/>
                <a:cs typeface="Times New Roman"/>
              </a:rPr>
              <a:t>A</a:t>
            </a:r>
            <a:r>
              <a:rPr sz="1350" i="1" spc="-7" baseline="-9259" dirty="0">
                <a:latin typeface="Times New Roman"/>
                <a:cs typeface="Times New Roman"/>
              </a:rPr>
              <a:t>z </a:t>
            </a:r>
            <a:r>
              <a:rPr sz="1400" spc="-5" dirty="0">
                <a:latin typeface="Times New Roman"/>
                <a:cs typeface="Times New Roman"/>
              </a:rPr>
              <a:t>component. Thus, the magnetic potential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P</a:t>
            </a:r>
            <a:r>
              <a:rPr sz="1400" i="1" spc="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3419" y="5127218"/>
            <a:ext cx="6012815" cy="94805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R="772795" algn="ctr" rtl="0">
              <a:lnSpc>
                <a:spcPct val="100000"/>
              </a:lnSpc>
              <a:spcBef>
                <a:spcPts val="844"/>
              </a:spcBef>
            </a:pPr>
            <a:r>
              <a:rPr sz="1400" spc="-5" dirty="0">
                <a:latin typeface="Times New Roman"/>
                <a:cs typeface="Times New Roman"/>
              </a:rPr>
              <a:t>Referring to figure </a:t>
            </a:r>
            <a:r>
              <a:rPr sz="1400" spc="-10" dirty="0">
                <a:latin typeface="Times New Roman"/>
                <a:cs typeface="Times New Roman"/>
              </a:rPr>
              <a:t>(1) </a:t>
            </a:r>
            <a:r>
              <a:rPr sz="1400" dirty="0">
                <a:latin typeface="Times New Roman"/>
                <a:cs typeface="Times New Roman"/>
              </a:rPr>
              <a:t>again, it is </a:t>
            </a:r>
            <a:r>
              <a:rPr sz="1400" spc="-5" dirty="0">
                <a:latin typeface="Times New Roman"/>
                <a:cs typeface="Times New Roman"/>
              </a:rPr>
              <a:t>clear that </a:t>
            </a:r>
            <a:r>
              <a:rPr sz="1400" dirty="0">
                <a:latin typeface="Times New Roman"/>
                <a:cs typeface="Times New Roman"/>
              </a:rPr>
              <a:t>A has </a:t>
            </a:r>
            <a:r>
              <a:rPr sz="1400" spc="-5" dirty="0">
                <a:latin typeface="Times New Roman"/>
                <a:cs typeface="Times New Roman"/>
              </a:rPr>
              <a:t>only z-component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577850" algn="ctr" rtl="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A</a:t>
            </a:r>
            <a:r>
              <a:rPr sz="1350" spc="-7" baseline="-9259" dirty="0">
                <a:latin typeface="Times New Roman"/>
                <a:cs typeface="Times New Roman"/>
              </a:rPr>
              <a:t>x  </a:t>
            </a:r>
            <a:r>
              <a:rPr sz="1400" dirty="0">
                <a:latin typeface="Times New Roman"/>
                <a:cs typeface="Times New Roman"/>
              </a:rPr>
              <a:t>= A</a:t>
            </a:r>
            <a:r>
              <a:rPr sz="1350" baseline="-9259" dirty="0">
                <a:latin typeface="Times New Roman"/>
                <a:cs typeface="Times New Roman"/>
              </a:rPr>
              <a:t>y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1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0.</a:t>
            </a:r>
            <a:endParaRPr sz="1400">
              <a:latin typeface="Times New Roman"/>
              <a:cs typeface="Times New Roman"/>
            </a:endParaRPr>
          </a:p>
          <a:p>
            <a:pPr marL="575945" algn="ctr" rtl="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Using the transformation between rectangular and spherical components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64132" y="9124950"/>
            <a:ext cx="37496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magnetic field intensity </a:t>
            </a:r>
            <a:r>
              <a:rPr sz="1400" dirty="0">
                <a:latin typeface="Times New Roman"/>
                <a:cs typeface="Times New Roman"/>
              </a:rPr>
              <a:t>H can be </a:t>
            </a:r>
            <a:r>
              <a:rPr sz="1400" spc="-5" dirty="0">
                <a:latin typeface="Times New Roman"/>
                <a:cs typeface="Times New Roman"/>
              </a:rPr>
              <a:t>expressed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as:-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55748" y="3122659"/>
            <a:ext cx="2974667" cy="2025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84375" y="6170675"/>
            <a:ext cx="4605528" cy="2880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84381" y="1220723"/>
            <a:ext cx="2258662" cy="800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868" y="7945373"/>
            <a:ext cx="21228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two parts of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which: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8392" y="8245602"/>
            <a:ext cx="9906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5"/>
              </a:spcBef>
            </a:pPr>
            <a:r>
              <a:rPr sz="1000" spc="20" dirty="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0988" y="8402573"/>
            <a:ext cx="21018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95"/>
              </a:spcBef>
            </a:pPr>
            <a:r>
              <a:rPr sz="1500" spc="97" baseline="-16666" dirty="0">
                <a:latin typeface="Cambria Math"/>
                <a:cs typeface="Cambria Math"/>
              </a:rPr>
              <a:t>𝑟</a:t>
            </a:r>
            <a:r>
              <a:rPr sz="800" spc="65" dirty="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39088" y="8439657"/>
            <a:ext cx="139065" cy="0"/>
          </a:xfrm>
          <a:custGeom>
            <a:avLst/>
            <a:gdLst/>
            <a:ahLst/>
            <a:cxnLst/>
            <a:rect l="l" t="t" r="r" b="b"/>
            <a:pathLst>
              <a:path w="139065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06627" y="8298941"/>
            <a:ext cx="11220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  <a:tabLst>
                <a:tab pos="401320" algn="l"/>
              </a:tabLst>
            </a:pPr>
            <a:r>
              <a:rPr sz="1400" b="1" dirty="0">
                <a:latin typeface="Times New Roman"/>
                <a:cs typeface="Times New Roman"/>
              </a:rPr>
              <a:t>1)	</a:t>
            </a:r>
            <a:r>
              <a:rPr sz="1400" dirty="0">
                <a:latin typeface="Cambria Math"/>
                <a:cs typeface="Cambria Math"/>
              </a:rPr>
              <a:t>sin </a:t>
            </a:r>
            <a:r>
              <a:rPr sz="1400" dirty="0">
                <a:latin typeface="Times New Roman"/>
                <a:cs typeface="Times New Roman"/>
              </a:rPr>
              <a:t>ω</a:t>
            </a:r>
            <a:r>
              <a:rPr sz="1400" spc="-290" dirty="0">
                <a:latin typeface="Times New Roman"/>
                <a:cs typeface="Times New Roman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(</a:t>
            </a:r>
            <a:r>
              <a:rPr sz="1400" dirty="0">
                <a:latin typeface="Cambria Math"/>
                <a:cs typeface="Cambria Math"/>
              </a:rPr>
              <a:t>t −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80361" y="8242553"/>
            <a:ext cx="869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spc="-114" dirty="0">
                <a:latin typeface="Cambria Math"/>
                <a:cs typeface="Cambria Math"/>
              </a:rPr>
              <a:t>r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23617" y="8338565"/>
            <a:ext cx="10413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c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39798" y="8298941"/>
            <a:ext cx="49860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00"/>
              </a:spcBef>
            </a:pPr>
            <a:r>
              <a:rPr sz="2100" baseline="1984" dirty="0">
                <a:latin typeface="Cambria Math"/>
                <a:cs typeface="Cambria Math"/>
              </a:rPr>
              <a:t>⁄</a:t>
            </a:r>
            <a:r>
              <a:rPr sz="2100" spc="300" baseline="1984" dirty="0">
                <a:latin typeface="Cambria Math"/>
                <a:cs typeface="Cambria Math"/>
              </a:rPr>
              <a:t> </a:t>
            </a:r>
            <a:r>
              <a:rPr sz="2100" baseline="1984" dirty="0">
                <a:latin typeface="Cambria Math"/>
                <a:cs typeface="Cambria Math"/>
              </a:rPr>
              <a:t>)</a:t>
            </a:r>
            <a:r>
              <a:rPr sz="2100" spc="209" baseline="1984" dirty="0">
                <a:latin typeface="Cambria Math"/>
                <a:cs typeface="Cambria Math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:</a:t>
            </a:r>
            <a:r>
              <a:rPr sz="1400" b="1" spc="10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Which</a:t>
            </a:r>
            <a:r>
              <a:rPr sz="1400" b="1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represent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induction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field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may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recognized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2536" y="8563203"/>
            <a:ext cx="6196330" cy="94488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66370" algn="l" rtl="0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Ampere's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Biot-Savart's </a:t>
            </a:r>
            <a:r>
              <a:rPr sz="1400" dirty="0">
                <a:latin typeface="Times New Roman"/>
                <a:cs typeface="Times New Roman"/>
              </a:rPr>
              <a:t>law </a:t>
            </a:r>
            <a:r>
              <a:rPr sz="1400" spc="-5" dirty="0">
                <a:latin typeface="Times New Roman"/>
                <a:cs typeface="Times New Roman"/>
              </a:rPr>
              <a:t>for retarded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propagation.</a:t>
            </a:r>
            <a:endParaRPr sz="1400">
              <a:latin typeface="Times New Roman"/>
              <a:cs typeface="Times New Roman"/>
            </a:endParaRPr>
          </a:p>
          <a:p>
            <a:pPr marL="12700" marR="5080" indent="431165" algn="l" rtl="0">
              <a:lnSpc>
                <a:spcPct val="143500"/>
              </a:lnSpc>
            </a:pPr>
            <a:r>
              <a:rPr sz="1400" spc="-5" dirty="0">
                <a:latin typeface="Times New Roman"/>
                <a:cs typeface="Times New Roman"/>
              </a:rPr>
              <a:t>Induction field represents the energy, which attenuates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inverse square law  method,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is,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rapidly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distance.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felt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only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within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immediate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vicinity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39140" y="1018031"/>
            <a:ext cx="6210300" cy="3369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60956" y="4489703"/>
            <a:ext cx="6188483" cy="34838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3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2536" y="481075"/>
            <a:ext cx="6187440" cy="105346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282190" marR="2279015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marL="12700" marR="5080" algn="l" rtl="0">
              <a:lnSpc>
                <a:spcPct val="143600"/>
              </a:lnSpc>
              <a:spcBef>
                <a:spcPts val="895"/>
              </a:spcBef>
            </a:pPr>
            <a:r>
              <a:rPr sz="1400" spc="-5" dirty="0">
                <a:latin typeface="Times New Roman"/>
                <a:cs typeface="Times New Roman"/>
              </a:rPr>
              <a:t>transmitter.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transmission purposes, it is ignored. </a:t>
            </a:r>
            <a:r>
              <a:rPr sz="1400" spc="-10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term is </a:t>
            </a:r>
            <a:r>
              <a:rPr sz="1400" spc="-5" dirty="0">
                <a:latin typeface="Times New Roman"/>
                <a:cs typeface="Times New Roman"/>
              </a:rPr>
              <a:t>energy stored in the  field during one quarter </a:t>
            </a:r>
            <a:r>
              <a:rPr sz="1400" dirty="0">
                <a:latin typeface="Times New Roman"/>
                <a:cs typeface="Times New Roman"/>
              </a:rPr>
              <a:t>of a </a:t>
            </a:r>
            <a:r>
              <a:rPr sz="1400" spc="-5" dirty="0">
                <a:latin typeface="Times New Roman"/>
                <a:cs typeface="Times New Roman"/>
              </a:rPr>
              <a:t>cycle and </a:t>
            </a:r>
            <a:r>
              <a:rPr sz="1400" spc="-10" dirty="0">
                <a:latin typeface="Times New Roman"/>
                <a:cs typeface="Times New Roman"/>
              </a:rPr>
              <a:t>returned </a:t>
            </a:r>
            <a:r>
              <a:rPr sz="1400" spc="-5" dirty="0">
                <a:latin typeface="Times New Roman"/>
                <a:cs typeface="Times New Roman"/>
              </a:rPr>
              <a:t>to the circuit during the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next.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8044" y="2232913"/>
            <a:ext cx="135890" cy="0"/>
          </a:xfrm>
          <a:custGeom>
            <a:avLst/>
            <a:gdLst/>
            <a:ahLst/>
            <a:cxnLst/>
            <a:rect l="l" t="t" r="r" b="b"/>
            <a:pathLst>
              <a:path w="135890">
                <a:moveTo>
                  <a:pt x="0" y="0"/>
                </a:moveTo>
                <a:lnTo>
                  <a:pt x="1356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1227" y="2092197"/>
            <a:ext cx="62763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l" rtl="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mbria Math"/>
                <a:cs typeface="Cambria Math"/>
              </a:rPr>
              <a:t>𝟐) </a:t>
            </a:r>
            <a:r>
              <a:rPr sz="1500" spc="120" baseline="47222" dirty="0">
                <a:latin typeface="Cambria Math"/>
                <a:cs typeface="Cambria Math"/>
              </a:rPr>
              <a:t>𝜔</a:t>
            </a:r>
            <a:r>
              <a:rPr sz="1500" spc="569" baseline="47222" dirty="0">
                <a:latin typeface="Cambria Math"/>
                <a:cs typeface="Cambria Math"/>
              </a:rPr>
              <a:t> </a:t>
            </a:r>
            <a:r>
              <a:rPr sz="1400" dirty="0">
                <a:latin typeface="Cambria Math"/>
                <a:cs typeface="Cambria Math"/>
              </a:rPr>
              <a:t>𝑐𝑜𝑠𝜔</a:t>
            </a:r>
            <a:r>
              <a:rPr sz="2100" baseline="1984" dirty="0">
                <a:latin typeface="Cambria Math"/>
                <a:cs typeface="Cambria Math"/>
              </a:rPr>
              <a:t>(</a:t>
            </a:r>
            <a:r>
              <a:rPr sz="1400" dirty="0">
                <a:latin typeface="Cambria Math"/>
                <a:cs typeface="Cambria Math"/>
              </a:rPr>
              <a:t>𝑡 − </a:t>
            </a:r>
            <a:r>
              <a:rPr sz="2100" spc="-60" baseline="17857" dirty="0">
                <a:latin typeface="Cambria Math"/>
                <a:cs typeface="Cambria Math"/>
              </a:rPr>
              <a:t>𝑟</a:t>
            </a:r>
            <a:r>
              <a:rPr sz="2100" spc="-60" baseline="1984" dirty="0">
                <a:latin typeface="Cambria Math"/>
                <a:cs typeface="Cambria Math"/>
              </a:rPr>
              <a:t>⁄</a:t>
            </a:r>
            <a:r>
              <a:rPr sz="2100" spc="-60" baseline="-11904" dirty="0">
                <a:latin typeface="Cambria Math"/>
                <a:cs typeface="Cambria Math"/>
              </a:rPr>
              <a:t>𝑐</a:t>
            </a:r>
            <a:r>
              <a:rPr sz="2100" spc="-60" baseline="1984" dirty="0">
                <a:latin typeface="Cambria Math"/>
                <a:cs typeface="Cambria Math"/>
              </a:rPr>
              <a:t>) </a:t>
            </a:r>
            <a:r>
              <a:rPr sz="1400" dirty="0">
                <a:latin typeface="Times New Roman"/>
                <a:cs typeface="Times New Roman"/>
              </a:rPr>
              <a:t>: </a:t>
            </a:r>
            <a:r>
              <a:rPr sz="1400" spc="-5" dirty="0">
                <a:latin typeface="Times New Roman"/>
                <a:cs typeface="Times New Roman"/>
              </a:rPr>
              <a:t>Represents the radiative field which is available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the point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6627" y="2189171"/>
            <a:ext cx="6216650" cy="111379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60985" algn="l" rtl="0">
              <a:lnSpc>
                <a:spcPct val="100000"/>
              </a:lnSpc>
              <a:spcBef>
                <a:spcPts val="445"/>
              </a:spcBef>
            </a:pPr>
            <a:r>
              <a:rPr sz="1000" spc="45" dirty="0">
                <a:latin typeface="Cambria Math"/>
                <a:cs typeface="Cambria Math"/>
              </a:rPr>
              <a:t>𝑟𝑐</a:t>
            </a:r>
            <a:endParaRPr sz="1000">
              <a:latin typeface="Cambria Math"/>
              <a:cs typeface="Cambria Math"/>
            </a:endParaRPr>
          </a:p>
          <a:p>
            <a:pPr marL="12700" algn="l" rtl="0">
              <a:lnSpc>
                <a:spcPct val="100000"/>
              </a:lnSpc>
              <a:spcBef>
                <a:spcPts val="500"/>
              </a:spcBef>
            </a:pP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progressive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waveform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electromagnetic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energy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propagated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space.</a:t>
            </a:r>
            <a:endParaRPr sz="1400">
              <a:latin typeface="Times New Roman"/>
              <a:cs typeface="Times New Roman"/>
            </a:endParaRPr>
          </a:p>
          <a:p>
            <a:pPr marL="12700" marR="1978660" algn="l" rtl="0">
              <a:lnSpc>
                <a:spcPct val="143600"/>
              </a:lnSpc>
              <a:spcBef>
                <a:spcPts val="15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generally take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this term into </a:t>
            </a:r>
            <a:r>
              <a:rPr sz="1400" spc="-5" dirty="0">
                <a:latin typeface="Times New Roman"/>
                <a:cs typeface="Times New Roman"/>
              </a:rPr>
              <a:t>account for radiation.  Thus, two </a:t>
            </a:r>
            <a:r>
              <a:rPr sz="1400" spc="-10" dirty="0">
                <a:latin typeface="Times New Roman"/>
                <a:cs typeface="Times New Roman"/>
              </a:rPr>
              <a:t>fields </a:t>
            </a:r>
            <a:r>
              <a:rPr sz="1400" spc="-5" dirty="0">
                <a:latin typeface="Times New Roman"/>
                <a:cs typeface="Times New Roman"/>
              </a:rPr>
              <a:t>will</a:t>
            </a:r>
            <a:r>
              <a:rPr sz="1400" spc="5" dirty="0">
                <a:latin typeface="Times New Roman"/>
                <a:cs typeface="Times New Roman"/>
              </a:rPr>
              <a:t> be: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468" y="5591936"/>
            <a:ext cx="6254750" cy="12905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39750" algn="l" rtl="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spherical coordinates the fields in </a:t>
            </a:r>
            <a:r>
              <a:rPr sz="1400" dirty="0">
                <a:latin typeface="Times New Roman"/>
                <a:cs typeface="Times New Roman"/>
              </a:rPr>
              <a:t>x </a:t>
            </a:r>
            <a:r>
              <a:rPr sz="2000" dirty="0">
                <a:latin typeface="Times New Roman"/>
                <a:cs typeface="Times New Roman"/>
              </a:rPr>
              <a:t>- </a:t>
            </a:r>
            <a:r>
              <a:rPr sz="1400" i="1" dirty="0">
                <a:latin typeface="Times New Roman"/>
                <a:cs typeface="Times New Roman"/>
              </a:rPr>
              <a:t>y </a:t>
            </a:r>
            <a:r>
              <a:rPr sz="1400" spc="-5" dirty="0">
                <a:latin typeface="Times New Roman"/>
                <a:cs typeface="Times New Roman"/>
              </a:rPr>
              <a:t>plane is symmetrical. Thus, there</a:t>
            </a:r>
            <a:r>
              <a:rPr sz="1400" spc="3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38100" marR="31750" algn="just" rtl="0">
              <a:lnSpc>
                <a:spcPct val="150000"/>
              </a:lnSpc>
              <a:spcBef>
                <a:spcPts val="250"/>
              </a:spcBef>
            </a:pPr>
            <a:r>
              <a:rPr sz="1400" dirty="0">
                <a:latin typeface="Times New Roman"/>
                <a:cs typeface="Times New Roman"/>
              </a:rPr>
              <a:t>no </a:t>
            </a:r>
            <a:r>
              <a:rPr sz="1400" spc="-5" dirty="0">
                <a:latin typeface="Times New Roman"/>
                <a:cs typeface="Times New Roman"/>
              </a:rPr>
              <a:t>magnetic field components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elevation and </a:t>
            </a:r>
            <a:r>
              <a:rPr sz="1400" spc="-10" dirty="0">
                <a:latin typeface="Times New Roman"/>
                <a:cs typeface="Times New Roman"/>
              </a:rPr>
              <a:t>along </a:t>
            </a:r>
            <a:r>
              <a:rPr sz="1400" dirty="0">
                <a:latin typeface="Times New Roman"/>
                <a:cs typeface="Times New Roman"/>
              </a:rPr>
              <a:t>radial </a:t>
            </a:r>
            <a:r>
              <a:rPr sz="1400" spc="-5" dirty="0">
                <a:latin typeface="Times New Roman"/>
                <a:cs typeface="Times New Roman"/>
              </a:rPr>
              <a:t>directions, </a:t>
            </a:r>
            <a:r>
              <a:rPr sz="1400" dirty="0">
                <a:latin typeface="Times New Roman"/>
                <a:cs typeface="Times New Roman"/>
              </a:rPr>
              <a:t>i.e.  </a:t>
            </a:r>
            <a:r>
              <a:rPr sz="2100" i="1" spc="22" baseline="3968" dirty="0">
                <a:latin typeface="Times New Roman"/>
                <a:cs typeface="Times New Roman"/>
              </a:rPr>
              <a:t>H</a:t>
            </a:r>
            <a:r>
              <a:rPr sz="1050" i="1" spc="22" baseline="7936" dirty="0">
                <a:latin typeface="MingLiU_HKSCS"/>
                <a:cs typeface="MingLiU_HKSCS"/>
              </a:rPr>
              <a:t>θ </a:t>
            </a:r>
            <a:r>
              <a:rPr sz="2100" baseline="3968" dirty="0">
                <a:latin typeface="Times New Roman"/>
                <a:cs typeface="Times New Roman"/>
              </a:rPr>
              <a:t>= </a:t>
            </a:r>
            <a:r>
              <a:rPr sz="2100" i="1" spc="30" baseline="3968" dirty="0">
                <a:latin typeface="Times New Roman"/>
                <a:cs typeface="Times New Roman"/>
              </a:rPr>
              <a:t>Hr </a:t>
            </a:r>
            <a:r>
              <a:rPr sz="2100" baseline="3968" dirty="0">
                <a:latin typeface="Times New Roman"/>
                <a:cs typeface="Times New Roman"/>
              </a:rPr>
              <a:t>= 0, only </a:t>
            </a:r>
            <a:r>
              <a:rPr sz="2100" spc="7" baseline="3968" dirty="0">
                <a:latin typeface="Times New Roman"/>
                <a:cs typeface="Times New Roman"/>
              </a:rPr>
              <a:t>the </a:t>
            </a:r>
            <a:r>
              <a:rPr sz="2100" i="1" spc="30" baseline="3968" dirty="0">
                <a:latin typeface="Times New Roman"/>
                <a:cs typeface="Times New Roman"/>
              </a:rPr>
              <a:t>H</a:t>
            </a:r>
            <a:r>
              <a:rPr sz="900" spc="20" dirty="0">
                <a:latin typeface="Cambria Math"/>
                <a:cs typeface="Cambria Math"/>
              </a:rPr>
              <a:t>Ø </a:t>
            </a:r>
            <a:r>
              <a:rPr sz="2100" spc="-7" baseline="3968" dirty="0">
                <a:latin typeface="Times New Roman"/>
                <a:cs typeface="Times New Roman"/>
              </a:rPr>
              <a:t>component is present. The electric field intensity </a:t>
            </a:r>
            <a:r>
              <a:rPr sz="2100" baseline="3968" dirty="0">
                <a:latin typeface="Times New Roman"/>
                <a:cs typeface="Times New Roman"/>
              </a:rPr>
              <a:t>£ can </a:t>
            </a:r>
            <a:r>
              <a:rPr sz="2100" spc="-7" baseline="3968" dirty="0">
                <a:latin typeface="Times New Roman"/>
                <a:cs typeface="Times New Roman"/>
              </a:rPr>
              <a:t>be  </a:t>
            </a:r>
            <a:r>
              <a:rPr sz="1400" spc="-5" dirty="0">
                <a:latin typeface="Times New Roman"/>
                <a:cs typeface="Times New Roman"/>
              </a:rPr>
              <a:t>obtaining from magnetic field intensity </a:t>
            </a:r>
            <a:r>
              <a:rPr sz="1400" dirty="0">
                <a:latin typeface="Times New Roman"/>
                <a:cs typeface="Times New Roman"/>
              </a:rPr>
              <a:t>H by </a:t>
            </a:r>
            <a:r>
              <a:rPr sz="1400" spc="-5" dirty="0">
                <a:latin typeface="Times New Roman"/>
                <a:cs typeface="Times New Roman"/>
              </a:rPr>
              <a:t>applying Maxwell's first equation for  </a:t>
            </a:r>
            <a:r>
              <a:rPr sz="1400" dirty="0">
                <a:latin typeface="Times New Roman"/>
                <a:cs typeface="Times New Roman"/>
              </a:rPr>
              <a:t>free</a:t>
            </a:r>
            <a:r>
              <a:rPr sz="1400" spc="-5" dirty="0">
                <a:latin typeface="Times New Roman"/>
                <a:cs typeface="Times New Roman"/>
              </a:rPr>
              <a:t> space: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57072" y="3440839"/>
            <a:ext cx="5697298" cy="2056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4359" y="7330440"/>
            <a:ext cx="6053556" cy="20101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4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2482" y="1018031"/>
            <a:ext cx="5783341" cy="1723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3133" y="2798825"/>
            <a:ext cx="5950885" cy="36385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757638" y="6673150"/>
            <a:ext cx="5823240" cy="2484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5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0719" y="481075"/>
            <a:ext cx="5997575" cy="1707514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334260" marR="2037080" algn="ctr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marL="50800" marR="43180" indent="445134" algn="just" rtl="0">
              <a:lnSpc>
                <a:spcPct val="148100"/>
              </a:lnSpc>
              <a:spcBef>
                <a:spcPts val="815"/>
              </a:spcBef>
            </a:pPr>
            <a:r>
              <a:rPr sz="1400" spc="-5" dirty="0">
                <a:latin typeface="Times New Roman"/>
                <a:cs typeface="Times New Roman"/>
              </a:rPr>
              <a:t>The electric field strength </a:t>
            </a:r>
            <a:r>
              <a:rPr sz="1400" dirty="0">
                <a:latin typeface="Times New Roman"/>
                <a:cs typeface="Times New Roman"/>
              </a:rPr>
              <a:t>from a current </a:t>
            </a:r>
            <a:r>
              <a:rPr sz="1400" spc="-5" dirty="0">
                <a:latin typeface="Times New Roman"/>
                <a:cs typeface="Times New Roman"/>
              </a:rPr>
              <a:t>element along the radial direction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i="1" dirty="0">
                <a:latin typeface="Times New Roman"/>
                <a:cs typeface="Times New Roman"/>
              </a:rPr>
              <a:t>r </a:t>
            </a:r>
            <a:r>
              <a:rPr sz="1400" i="1" spc="25" dirty="0">
                <a:latin typeface="Times New Roman"/>
                <a:cs typeface="Times New Roman"/>
              </a:rPr>
              <a:t>&gt;&gt; </a:t>
            </a:r>
            <a:r>
              <a:rPr sz="1450" i="1" spc="-50" dirty="0">
                <a:latin typeface="MingLiU_HKSCS"/>
                <a:cs typeface="MingLiU_HKSCS"/>
              </a:rPr>
              <a:t>λ </a:t>
            </a:r>
            <a:r>
              <a:rPr sz="1400" spc="-5" dirty="0">
                <a:latin typeface="Times New Roman"/>
                <a:cs typeface="Times New Roman"/>
              </a:rPr>
              <a:t>is negligible because varying </a:t>
            </a:r>
            <a:r>
              <a:rPr sz="1400" dirty="0">
                <a:latin typeface="Times New Roman"/>
                <a:cs typeface="Times New Roman"/>
              </a:rPr>
              <a:t>as a </a:t>
            </a:r>
            <a:r>
              <a:rPr sz="1400" spc="-5" dirty="0">
                <a:latin typeface="Times New Roman"/>
                <a:cs typeface="Times New Roman"/>
              </a:rPr>
              <a:t>function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5" dirty="0">
                <a:latin typeface="Times New Roman"/>
                <a:cs typeface="Times New Roman"/>
              </a:rPr>
              <a:t>1/r</a:t>
            </a:r>
            <a:r>
              <a:rPr sz="1350" spc="7" baseline="30864" dirty="0">
                <a:latin typeface="Times New Roman"/>
                <a:cs typeface="Times New Roman"/>
              </a:rPr>
              <a:t>2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1/r</a:t>
            </a:r>
            <a:r>
              <a:rPr sz="1350" baseline="30864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. </a:t>
            </a:r>
            <a:r>
              <a:rPr sz="1400" spc="-5" dirty="0">
                <a:latin typeface="Times New Roman"/>
                <a:cs typeface="Times New Roman"/>
              </a:rPr>
              <a:t>Hence  substituting H^ in equation (1.11) and performing similar operation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before, we  obtain:-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0719" y="7568031"/>
            <a:ext cx="5996305" cy="13220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 marR="43180" indent="445134" algn="just" rtl="0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Equation above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three </a:t>
            </a:r>
            <a:r>
              <a:rPr sz="1400" spc="-10" dirty="0">
                <a:latin typeface="Times New Roman"/>
                <a:cs typeface="Times New Roman"/>
              </a:rPr>
              <a:t>terms </a:t>
            </a:r>
            <a:r>
              <a:rPr sz="1400" spc="-5" dirty="0">
                <a:latin typeface="Times New Roman"/>
                <a:cs typeface="Times New Roman"/>
              </a:rPr>
              <a:t>varying </a:t>
            </a:r>
            <a:r>
              <a:rPr sz="1400" dirty="0">
                <a:latin typeface="Times New Roman"/>
                <a:cs typeface="Times New Roman"/>
              </a:rPr>
              <a:t>as 1/r, 1/r</a:t>
            </a:r>
            <a:r>
              <a:rPr sz="1350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and 1/r</a:t>
            </a:r>
            <a:r>
              <a:rPr sz="1350" baseline="30864" dirty="0">
                <a:latin typeface="Times New Roman"/>
                <a:cs typeface="Times New Roman"/>
              </a:rPr>
              <a:t>3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respectively.  The second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third terms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induction fields present in the vicinity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current  element </a:t>
            </a:r>
            <a:r>
              <a:rPr sz="1400" spc="-10" dirty="0">
                <a:latin typeface="Times New Roman"/>
                <a:cs typeface="Times New Roman"/>
              </a:rPr>
              <a:t>only,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they </a:t>
            </a:r>
            <a:r>
              <a:rPr sz="1400" dirty="0">
                <a:latin typeface="Times New Roman"/>
                <a:cs typeface="Times New Roman"/>
              </a:rPr>
              <a:t>start </a:t>
            </a:r>
            <a:r>
              <a:rPr sz="1400" spc="35" dirty="0">
                <a:latin typeface="Times New Roman"/>
                <a:cs typeface="Times New Roman"/>
              </a:rPr>
              <a:t>becoming </a:t>
            </a:r>
            <a:r>
              <a:rPr sz="1400" spc="40" dirty="0">
                <a:latin typeface="Times New Roman"/>
                <a:cs typeface="Times New Roman"/>
              </a:rPr>
              <a:t>negligible </a:t>
            </a:r>
            <a:r>
              <a:rPr sz="1400" spc="35" dirty="0">
                <a:latin typeface="Times New Roman"/>
                <a:cs typeface="Times New Roman"/>
              </a:rPr>
              <a:t>after </a:t>
            </a:r>
            <a:r>
              <a:rPr sz="1450" i="1" spc="60" dirty="0">
                <a:latin typeface="MingLiU_HKSCS"/>
                <a:cs typeface="MingLiU_HKSCS"/>
              </a:rPr>
              <a:t>λ</a:t>
            </a:r>
            <a:r>
              <a:rPr sz="1400" i="1" spc="60" dirty="0">
                <a:latin typeface="Times New Roman"/>
                <a:cs typeface="Times New Roman"/>
              </a:rPr>
              <a:t>/6, </a:t>
            </a:r>
            <a:r>
              <a:rPr sz="1400" spc="30" dirty="0">
                <a:latin typeface="Times New Roman"/>
                <a:cs typeface="Times New Roman"/>
              </a:rPr>
              <a:t>for </a:t>
            </a:r>
            <a:r>
              <a:rPr sz="1400" i="1" dirty="0">
                <a:latin typeface="Times New Roman"/>
                <a:cs typeface="Times New Roman"/>
              </a:rPr>
              <a:t>r </a:t>
            </a:r>
            <a:r>
              <a:rPr sz="1400" i="1" spc="50" dirty="0">
                <a:latin typeface="Times New Roman"/>
                <a:cs typeface="Times New Roman"/>
              </a:rPr>
              <a:t>&gt;&gt; </a:t>
            </a:r>
            <a:r>
              <a:rPr sz="1450" i="1" spc="25" dirty="0">
                <a:latin typeface="MingLiU_HKSCS"/>
                <a:cs typeface="MingLiU_HKSCS"/>
              </a:rPr>
              <a:t>λ</a:t>
            </a:r>
            <a:r>
              <a:rPr sz="1400" i="1" spc="25" dirty="0">
                <a:latin typeface="Times New Roman"/>
                <a:cs typeface="Times New Roman"/>
              </a:rPr>
              <a:t>.</a:t>
            </a:r>
            <a:r>
              <a:rPr sz="1400" i="1" spc="190" dirty="0">
                <a:latin typeface="Times New Roman"/>
                <a:cs typeface="Times New Roman"/>
              </a:rPr>
              <a:t> </a:t>
            </a:r>
            <a:r>
              <a:rPr sz="1400" spc="3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50800" algn="just" rtl="0">
              <a:lnSpc>
                <a:spcPct val="100000"/>
              </a:lnSpc>
              <a:spcBef>
                <a:spcPts val="1165"/>
              </a:spcBef>
            </a:pPr>
            <a:r>
              <a:rPr sz="1400" spc="40" dirty="0">
                <a:latin typeface="Times New Roman"/>
                <a:cs typeface="Times New Roman"/>
              </a:rPr>
              <a:t>inverse distance </a:t>
            </a:r>
            <a:r>
              <a:rPr sz="1400" spc="35" dirty="0">
                <a:latin typeface="Times New Roman"/>
                <a:cs typeface="Times New Roman"/>
              </a:rPr>
              <a:t>(1/r) </a:t>
            </a:r>
            <a:r>
              <a:rPr sz="1400" spc="40" dirty="0">
                <a:latin typeface="Times New Roman"/>
                <a:cs typeface="Times New Roman"/>
              </a:rPr>
              <a:t>first, </a:t>
            </a:r>
            <a:r>
              <a:rPr sz="1400" spc="35" dirty="0">
                <a:latin typeface="Times New Roman"/>
                <a:cs typeface="Times New Roman"/>
              </a:rPr>
              <a:t>term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radiating </a:t>
            </a:r>
            <a:r>
              <a:rPr sz="1450" spc="-5" dirty="0">
                <a:latin typeface="Palatino Linotype"/>
                <a:cs typeface="Palatino Linotype"/>
              </a:rPr>
              <a:t>field for </a:t>
            </a:r>
            <a:r>
              <a:rPr sz="1250" i="1" spc="-5" dirty="0">
                <a:latin typeface="Palatino Linotype"/>
                <a:cs typeface="Palatino Linotype"/>
              </a:rPr>
              <a:t>r</a:t>
            </a:r>
            <a:r>
              <a:rPr sz="1250" i="1" spc="190" dirty="0">
                <a:latin typeface="Palatino Linotype"/>
                <a:cs typeface="Palatino Linotype"/>
              </a:rPr>
              <a:t> </a:t>
            </a:r>
            <a:r>
              <a:rPr sz="1250" i="1" spc="-5" dirty="0">
                <a:latin typeface="Palatino Linotype"/>
                <a:cs typeface="Palatino Linotype"/>
              </a:rPr>
              <a:t>» </a:t>
            </a:r>
            <a:r>
              <a:rPr sz="1300" i="1" spc="-30" dirty="0">
                <a:latin typeface="MingLiU_HKSCS"/>
                <a:cs typeface="MingLiU_HKSCS"/>
              </a:rPr>
              <a:t>λ</a:t>
            </a:r>
            <a:r>
              <a:rPr sz="1250" i="1" spc="-30" dirty="0">
                <a:latin typeface="Palatino Linotype"/>
                <a:cs typeface="Palatino Linotype"/>
              </a:rPr>
              <a:t>. </a:t>
            </a:r>
            <a:r>
              <a:rPr sz="1450" spc="-5" dirty="0">
                <a:latin typeface="Palatino Linotype"/>
                <a:cs typeface="Palatino Linotype"/>
              </a:rPr>
              <a:t>Thus,</a:t>
            </a:r>
            <a:endParaRPr sz="1450">
              <a:latin typeface="Palatino Linotype"/>
              <a:cs typeface="Palatino Linotyp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8832" y="2375108"/>
            <a:ext cx="5649596" cy="50844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6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338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1227" y="2650209"/>
            <a:ext cx="6288405" cy="26549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 marR="30480" indent="457200" algn="just" rtl="0">
              <a:lnSpc>
                <a:spcPct val="151000"/>
              </a:lnSpc>
              <a:spcBef>
                <a:spcPts val="120"/>
              </a:spcBef>
            </a:pPr>
            <a:r>
              <a:rPr sz="1400" dirty="0">
                <a:latin typeface="Times New Roman"/>
                <a:cs typeface="Times New Roman"/>
              </a:rPr>
              <a:t>So, a </a:t>
            </a:r>
            <a:r>
              <a:rPr sz="1400" spc="-5" dirty="0">
                <a:latin typeface="Times New Roman"/>
                <a:cs typeface="Times New Roman"/>
              </a:rPr>
              <a:t>current element located in space, carrying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oscillatory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gives rise  </a:t>
            </a:r>
            <a:r>
              <a:rPr sz="2100" baseline="3968" dirty="0">
                <a:latin typeface="Times New Roman"/>
                <a:cs typeface="Times New Roman"/>
              </a:rPr>
              <a:t>to </a:t>
            </a:r>
            <a:r>
              <a:rPr sz="2100" spc="-7" baseline="3968" dirty="0">
                <a:latin typeface="Times New Roman"/>
                <a:cs typeface="Times New Roman"/>
              </a:rPr>
              <a:t>two </a:t>
            </a:r>
            <a:r>
              <a:rPr sz="2100" spc="-15" baseline="3968" dirty="0">
                <a:latin typeface="Times New Roman"/>
                <a:cs typeface="Times New Roman"/>
              </a:rPr>
              <a:t>radiating </a:t>
            </a:r>
            <a:r>
              <a:rPr sz="2100" spc="-7" baseline="3968" dirty="0">
                <a:latin typeface="Times New Roman"/>
                <a:cs typeface="Times New Roman"/>
              </a:rPr>
              <a:t>field E</a:t>
            </a:r>
            <a:r>
              <a:rPr sz="1050" spc="-7" baseline="7936" dirty="0">
                <a:latin typeface="MingLiU_HKSCS"/>
                <a:cs typeface="MingLiU_HKSCS"/>
              </a:rPr>
              <a:t>θ </a:t>
            </a:r>
            <a:r>
              <a:rPr sz="2100" baseline="3968" dirty="0">
                <a:latin typeface="Times New Roman"/>
                <a:cs typeface="Times New Roman"/>
              </a:rPr>
              <a:t>and </a:t>
            </a:r>
            <a:r>
              <a:rPr sz="2100" spc="-7" baseline="3968" dirty="0">
                <a:latin typeface="Times New Roman"/>
                <a:cs typeface="Times New Roman"/>
              </a:rPr>
              <a:t>H</a:t>
            </a:r>
            <a:r>
              <a:rPr sz="900" spc="-5" dirty="0">
                <a:latin typeface="Cambria Math"/>
                <a:cs typeface="Cambria Math"/>
              </a:rPr>
              <a:t>Ø </a:t>
            </a:r>
            <a:r>
              <a:rPr sz="2100" spc="-7" baseline="3968" dirty="0">
                <a:latin typeface="Times New Roman"/>
                <a:cs typeface="Times New Roman"/>
              </a:rPr>
              <a:t>the </a:t>
            </a:r>
            <a:r>
              <a:rPr sz="2100" spc="-15" baseline="3968" dirty="0">
                <a:latin typeface="Times New Roman"/>
                <a:cs typeface="Times New Roman"/>
              </a:rPr>
              <a:t>electric </a:t>
            </a:r>
            <a:r>
              <a:rPr sz="2100" spc="-7" baseline="3968" dirty="0">
                <a:latin typeface="Times New Roman"/>
                <a:cs typeface="Times New Roman"/>
              </a:rPr>
              <a:t>field being </a:t>
            </a:r>
            <a:r>
              <a:rPr sz="2100" spc="-15" baseline="3968" dirty="0">
                <a:latin typeface="Times New Roman"/>
                <a:cs typeface="Times New Roman"/>
              </a:rPr>
              <a:t>along </a:t>
            </a:r>
            <a:r>
              <a:rPr sz="2100" spc="-7" baseline="3968" dirty="0">
                <a:latin typeface="Times New Roman"/>
                <a:cs typeface="Times New Roman"/>
              </a:rPr>
              <a:t>the meridian (longitude)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sphere (0)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magnetic field along the latitude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sphere (</a:t>
            </a:r>
            <a:r>
              <a:rPr sz="1400" spc="-5" dirty="0">
                <a:latin typeface="Cambria Math"/>
                <a:cs typeface="Cambria Math"/>
              </a:rPr>
              <a:t>Ø</a:t>
            </a:r>
            <a:r>
              <a:rPr sz="1400" spc="-5" dirty="0">
                <a:latin typeface="Times New Roman"/>
                <a:cs typeface="Times New Roman"/>
              </a:rPr>
              <a:t>). Both the  fields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perpendicular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1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other. </a:t>
            </a:r>
            <a:r>
              <a:rPr sz="1400" dirty="0">
                <a:latin typeface="Times New Roman"/>
                <a:cs typeface="Times New Roman"/>
              </a:rPr>
              <a:t>By these, </a:t>
            </a:r>
            <a:r>
              <a:rPr sz="1400" spc="-5" dirty="0">
                <a:latin typeface="Times New Roman"/>
                <a:cs typeface="Times New Roman"/>
              </a:rPr>
              <a:t>following results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obtained:</a:t>
            </a:r>
            <a:endParaRPr sz="1400">
              <a:latin typeface="Times New Roman"/>
              <a:cs typeface="Times New Roman"/>
            </a:endParaRPr>
          </a:p>
          <a:p>
            <a:pPr marL="644525" indent="-149860" algn="just" rtl="0">
              <a:lnSpc>
                <a:spcPct val="100000"/>
              </a:lnSpc>
              <a:spcBef>
                <a:spcPts val="900"/>
              </a:spcBef>
              <a:buSzPct val="96428"/>
              <a:buFont typeface="Palatino Linotype"/>
              <a:buAutoNum type="arabicPeriod"/>
              <a:tabLst>
                <a:tab pos="64516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field is maximum </a:t>
            </a:r>
            <a:r>
              <a:rPr sz="1400" dirty="0">
                <a:latin typeface="Times New Roman"/>
                <a:cs typeface="Times New Roman"/>
              </a:rPr>
              <a:t>at the </a:t>
            </a:r>
            <a:r>
              <a:rPr sz="1400" spc="-5" dirty="0">
                <a:latin typeface="Times New Roman"/>
                <a:cs typeface="Times New Roman"/>
              </a:rPr>
              <a:t>equator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equal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zero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poles.</a:t>
            </a:r>
            <a:endParaRPr sz="1400">
              <a:latin typeface="Times New Roman"/>
              <a:cs typeface="Times New Roman"/>
            </a:endParaRPr>
          </a:p>
          <a:p>
            <a:pPr marL="644525" indent="-149860" algn="just" rtl="0">
              <a:lnSpc>
                <a:spcPct val="100000"/>
              </a:lnSpc>
              <a:spcBef>
                <a:spcPts val="885"/>
              </a:spcBef>
              <a:buSzPct val="96428"/>
              <a:buFont typeface="Palatino Linotype"/>
              <a:buAutoNum type="arabicPeriod"/>
              <a:tabLst>
                <a:tab pos="64516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field intensities increase </a:t>
            </a:r>
            <a:r>
              <a:rPr sz="1400" spc="-10" dirty="0">
                <a:latin typeface="Times New Roman"/>
                <a:cs typeface="Times New Roman"/>
              </a:rPr>
              <a:t>with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frequency.</a:t>
            </a:r>
            <a:endParaRPr sz="1400">
              <a:latin typeface="Times New Roman"/>
              <a:cs typeface="Times New Roman"/>
            </a:endParaRPr>
          </a:p>
          <a:p>
            <a:pPr marL="644525" indent="-149860" algn="just" rtl="0">
              <a:lnSpc>
                <a:spcPct val="100000"/>
              </a:lnSpc>
              <a:spcBef>
                <a:spcPts val="900"/>
              </a:spcBef>
              <a:buSzPct val="96428"/>
              <a:buFont typeface="Palatino Linotype"/>
              <a:buAutoNum type="arabicPeriod"/>
              <a:tabLst>
                <a:tab pos="645160" algn="l"/>
              </a:tabLst>
            </a:pPr>
            <a:r>
              <a:rPr sz="1400" spc="-5" dirty="0">
                <a:latin typeface="Times New Roman"/>
                <a:cs typeface="Times New Roman"/>
              </a:rPr>
              <a:t>Both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fields </a:t>
            </a:r>
            <a:r>
              <a:rPr sz="1400" dirty="0">
                <a:latin typeface="Times New Roman"/>
                <a:cs typeface="Times New Roman"/>
              </a:rPr>
              <a:t>are in </a:t>
            </a:r>
            <a:r>
              <a:rPr sz="1400" spc="-5" dirty="0">
                <a:latin typeface="Times New Roman"/>
                <a:cs typeface="Times New Roman"/>
              </a:rPr>
              <a:t>time phase indicating </a:t>
            </a:r>
            <a:r>
              <a:rPr sz="1400" dirty="0">
                <a:latin typeface="Times New Roman"/>
                <a:cs typeface="Times New Roman"/>
              </a:rPr>
              <a:t>transfer of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energy.</a:t>
            </a:r>
            <a:endParaRPr sz="1400">
              <a:latin typeface="Times New Roman"/>
              <a:cs typeface="Times New Roman"/>
            </a:endParaRPr>
          </a:p>
          <a:p>
            <a:pPr marL="644525" indent="-149860" algn="l" rtl="0">
              <a:lnSpc>
                <a:spcPct val="100000"/>
              </a:lnSpc>
              <a:spcBef>
                <a:spcPts val="890"/>
              </a:spcBef>
              <a:buSzPct val="96428"/>
              <a:buFont typeface="Palatino Linotype"/>
              <a:buAutoNum type="arabicPeriod"/>
              <a:tabLst>
                <a:tab pos="64516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They </a:t>
            </a:r>
            <a:r>
              <a:rPr sz="1400" dirty="0">
                <a:latin typeface="Times New Roman"/>
                <a:cs typeface="Times New Roman"/>
              </a:rPr>
              <a:t>vary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sine of the angle θ, and </a:t>
            </a:r>
            <a:r>
              <a:rPr sz="1400" dirty="0">
                <a:latin typeface="Times New Roman"/>
                <a:cs typeface="Times New Roman"/>
              </a:rPr>
              <a:t>thus </a:t>
            </a:r>
            <a:r>
              <a:rPr sz="1400" spc="-5" dirty="0">
                <a:latin typeface="Times New Roman"/>
                <a:cs typeface="Times New Roman"/>
              </a:rPr>
              <a:t>being maximum </a:t>
            </a:r>
            <a:r>
              <a:rPr sz="1400" dirty="0">
                <a:latin typeface="Times New Roman"/>
                <a:cs typeface="Times New Roman"/>
              </a:rPr>
              <a:t>at θ = π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100" dirty="0">
                <a:latin typeface="Times New Roman"/>
                <a:cs typeface="Times New Roman"/>
              </a:rPr>
              <a:t>/2.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40074" y="1072455"/>
            <a:ext cx="3198422" cy="662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00494" y="1951523"/>
            <a:ext cx="3097584" cy="6543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7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965</Words>
  <Application>Microsoft Office PowerPoint</Application>
  <PresentationFormat>مخصص</PresentationFormat>
  <Paragraphs>67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MingLiU_HKSCS</vt:lpstr>
      <vt:lpstr>Calibri</vt:lpstr>
      <vt:lpstr>Cambria Math</vt:lpstr>
      <vt:lpstr>Palatino Linotype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2018-11-10T23:07:08Z</dcterms:created>
  <dcterms:modified xsi:type="dcterms:W3CDTF">2018-11-10T23:26:08Z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